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8" r:id="rId27"/>
    <p:sldId id="272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embeddedFontLst>
    <p:embeddedFont>
      <p:font typeface="Helvetica Neue" charset="0"/>
      <p:regular r:id="rId37"/>
      <p:bold r:id="rId38"/>
      <p:italic r:id="rId39"/>
      <p:boldItalic r:id="rId40"/>
    </p:embeddedFont>
    <p:embeddedFont>
      <p:font typeface="Gill Sans" charset="0"/>
      <p:regular r:id="rId41"/>
      <p:bold r:id="rId42"/>
    </p:embeddedFont>
    <p:embeddedFont>
      <p:font typeface="Helvetica Neue Light" charset="0"/>
      <p:regular r:id="rId43"/>
      <p:bold r:id="rId44"/>
      <p:italic r:id="rId45"/>
      <p:boldItalic r:id="rId46"/>
    </p:embeddedFont>
    <p:embeddedFont>
      <p:font typeface="Consolas" pitchFamily="49" charset="0"/>
      <p:regular r:id="rId47"/>
      <p:bold r:id="rId48"/>
      <p:italic r:id="rId49"/>
      <p:boldItalic r:id="rId50"/>
    </p:embeddedFont>
    <p:embeddedFont>
      <p:font typeface="微軟正黑體" pitchFamily="34" charset="-120"/>
      <p:regular r:id="rId51"/>
      <p:bold r:id="rId52"/>
    </p:embeddedFont>
    <p:embeddedFont>
      <p:font typeface="Merriweather Sans" charset="0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EE665C6-78F1-4EB5-A60F-6E34BF9C3DC5}">
  <a:tblStyle styleId="{3EE665C6-78F1-4EB5-A60F-6E34BF9C3DC5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D5D342-3E77-4757-B98E-75F785C75A3B}" styleName="Table_1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B8B8B8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BEB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1E0DA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1DAD0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BE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92929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92929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92929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92929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1710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6" autoAdjust="0"/>
    <p:restoredTop sz="94660"/>
  </p:normalViewPr>
  <p:slideViewPr>
    <p:cSldViewPr>
      <p:cViewPr varScale="1">
        <p:scale>
          <a:sx n="98" d="100"/>
          <a:sy n="98" d="100"/>
        </p:scale>
        <p:origin x="-290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dd7223e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26dd7223e5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dd7223e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26dd7223e5_0_1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dd7223e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g26dd7223e5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dd722406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6dd7224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dd722406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6dd7224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dd72240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26dd722406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0bb5f2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290bb5f2c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dd72240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26dd722406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dd722406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6dd72240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040a172d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g29040a172d_2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dd722406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6dd72240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dd722406_0_1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6dd72240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0bb5f2c6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90bb5f2c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dd722406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26dd72240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dd722406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6dd72240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cbb599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cbb599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040a172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g29040a172d_2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dd75c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27bdd75c6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dd7223e5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6dd7223e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7bdd75c6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7bdd75c6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7bdd75c6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7bdd75c6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dd7223e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g26dd7223e5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dd7223e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g26dd7223e5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dd7223e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26dd7223e5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040a172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g29040a172d_2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dd7223e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26dd7223e5_0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dd7223e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26dd7223e5_0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rasbt.github.io/mlxtend/user_guide/general_concepts/activation-functions/" TargetMode="Externa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excelsior-cjh.tistory.com/entry/RNN-LSTMLong-Short-Term-Memory-network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hyperlink" Target="http://rasbt.github.io/mlxtend/user_guide/general_concepts/activation-functions/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hyperlink" Target="http://rasbt.github.io/mlxtend/user_guide/general_concepts/activation-function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ata%20science/deep%20learning/visualising-activation-functions-in-neural-network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</a:t>
            </a:r>
            <a:r>
              <a:rPr lang="en" sz="3400" b="0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</a:t>
            </a:r>
            <a:endParaRPr sz="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431625" y="105605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(Binary) Cross Entropy Loss</a:t>
            </a:r>
            <a:endParaRPr/>
          </a:p>
        </p:txBody>
      </p:sp>
      <p:graphicFrame>
        <p:nvGraphicFramePr>
          <p:cNvPr id="332" name="Google Shape;332;p48"/>
          <p:cNvGraphicFramePr/>
          <p:nvPr/>
        </p:nvGraphicFramePr>
        <p:xfrm>
          <a:off x="224635" y="2198916"/>
          <a:ext cx="4257825" cy="2491000"/>
        </p:xfrm>
        <a:graphic>
          <a:graphicData uri="http://schemas.openxmlformats.org/drawingml/2006/table">
            <a:tbl>
              <a:tblPr firstRow="1" firstCol="1" bandRow="1">
                <a:noFill/>
                <a:tableStyleId>{77D5D342-3E77-4757-B98E-75F785C75A3B}</a:tableStyleId>
              </a:tblPr>
              <a:tblGrid>
                <a:gridCol w="842275"/>
                <a:gridCol w="1150975"/>
                <a:gridCol w="2264575"/>
              </a:tblGrid>
              <a:tr h="49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y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y_pred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loss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/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0.2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1800" u="none" strike="noStrike" cap="none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/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0.8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1800" u="none" strike="noStrike" cap="none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/>
                        <a:t>0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0.1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1800" u="none" strike="noStrike" cap="none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/>
                        <a:t>0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0.9</a:t>
                      </a:r>
                      <a:endParaRPr sz="500"/>
                    </a:p>
                  </a:txBody>
                  <a:tcPr marL="19050" marR="19050" marT="19050" marB="19050" anchor="ctr"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1800" u="none" strike="noStrike" cap="none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33" name="Google Shape;333;p48"/>
          <p:cNvSpPr txBox="1"/>
          <p:nvPr/>
        </p:nvSpPr>
        <p:spPr>
          <a:xfrm>
            <a:off x="4954423" y="3693516"/>
            <a:ext cx="453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log(z)</a:t>
            </a:r>
            <a:endParaRPr sz="500"/>
          </a:p>
        </p:txBody>
      </p:sp>
      <p:sp>
        <p:nvSpPr>
          <p:cNvPr id="334" name="Google Shape;334;p48"/>
          <p:cNvSpPr txBox="1"/>
          <p:nvPr/>
        </p:nvSpPr>
        <p:spPr>
          <a:xfrm flipH="1">
            <a:off x="8233225" y="1961550"/>
            <a:ext cx="2979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 sz="500"/>
          </a:p>
        </p:txBody>
      </p:sp>
      <p:pic>
        <p:nvPicPr>
          <p:cNvPr id="335" name="Google Shape;335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7688" y="1062402"/>
            <a:ext cx="4948775" cy="7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175" y="2046525"/>
            <a:ext cx="2683762" cy="287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title"/>
          </p:nvPr>
        </p:nvSpPr>
        <p:spPr>
          <a:xfrm>
            <a:off x="431625" y="-257650"/>
            <a:ext cx="8280900" cy="1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/>
          </a:p>
        </p:txBody>
      </p:sp>
      <p:sp>
        <p:nvSpPr>
          <p:cNvPr id="342" name="Google Shape;342;p49"/>
          <p:cNvSpPr/>
          <p:nvPr/>
        </p:nvSpPr>
        <p:spPr>
          <a:xfrm>
            <a:off x="3306510" y="2241392"/>
            <a:ext cx="1018200" cy="247500"/>
          </a:xfrm>
          <a:prstGeom prst="rightArrow">
            <a:avLst>
              <a:gd name="adj1" fmla="val 25034"/>
              <a:gd name="adj2" fmla="val 10296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3" name="Google Shape;343;p49"/>
          <p:cNvGrpSpPr/>
          <p:nvPr/>
        </p:nvGrpSpPr>
        <p:grpSpPr>
          <a:xfrm>
            <a:off x="302863" y="1299415"/>
            <a:ext cx="3290883" cy="476213"/>
            <a:chOff x="0" y="0"/>
            <a:chExt cx="8775688" cy="1269900"/>
          </a:xfrm>
        </p:grpSpPr>
        <p:sp>
          <p:nvSpPr>
            <p:cNvPr id="344" name="Google Shape;344;p49"/>
            <p:cNvSpPr/>
            <p:nvPr/>
          </p:nvSpPr>
          <p:spPr>
            <a:xfrm>
              <a:off x="19237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345" name="Google Shape;345;p4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99166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7" name="Google Shape;347;p49"/>
            <p:cNvCxnSpPr/>
            <p:nvPr/>
          </p:nvCxnSpPr>
          <p:spPr>
            <a:xfrm>
              <a:off x="7147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348" name="Google Shape;348;p49"/>
            <p:cNvCxnSpPr/>
            <p:nvPr/>
          </p:nvCxnSpPr>
          <p:spPr>
            <a:xfrm>
              <a:off x="4011952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49" name="Google Shape;349;p49"/>
            <p:cNvSpPr/>
            <p:nvPr/>
          </p:nvSpPr>
          <p:spPr>
            <a:xfrm>
              <a:off x="5184779" y="0"/>
              <a:ext cx="1662000" cy="12699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50" name="Google Shape;350;p49"/>
            <p:cNvCxnSpPr/>
            <p:nvPr/>
          </p:nvCxnSpPr>
          <p:spPr>
            <a:xfrm>
              <a:off x="6922275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pic>
        <p:nvPicPr>
          <p:cNvPr id="351" name="Google Shape;351;p4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961" y="2616986"/>
            <a:ext cx="1943267" cy="28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22059" y="880139"/>
            <a:ext cx="3194915" cy="47475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9"/>
          <p:cNvSpPr txBox="1"/>
          <p:nvPr/>
        </p:nvSpPr>
        <p:spPr>
          <a:xfrm>
            <a:off x="4515975" y="1418563"/>
            <a:ext cx="4506300" cy="216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torch.nn.functional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Model(torch.nn.Module):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1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.linear = torch.nn.Linear(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</a:t>
            </a: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F.sigmoid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.linear(x))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1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875" y="1948125"/>
            <a:ext cx="1608500" cy="5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2050" y="775700"/>
            <a:ext cx="2961950" cy="3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431625" y="-257650"/>
            <a:ext cx="8280900" cy="1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/>
          </a:p>
        </p:txBody>
      </p:sp>
      <p:sp>
        <p:nvSpPr>
          <p:cNvPr id="362" name="Google Shape;362;p50"/>
          <p:cNvSpPr/>
          <p:nvPr/>
        </p:nvSpPr>
        <p:spPr>
          <a:xfrm>
            <a:off x="3306510" y="2241392"/>
            <a:ext cx="1018200" cy="247500"/>
          </a:xfrm>
          <a:prstGeom prst="rightArrow">
            <a:avLst>
              <a:gd name="adj1" fmla="val 25034"/>
              <a:gd name="adj2" fmla="val 10296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50"/>
          <p:cNvGrpSpPr/>
          <p:nvPr/>
        </p:nvGrpSpPr>
        <p:grpSpPr>
          <a:xfrm>
            <a:off x="302863" y="1299415"/>
            <a:ext cx="3290883" cy="476213"/>
            <a:chOff x="0" y="0"/>
            <a:chExt cx="8775688" cy="1269900"/>
          </a:xfrm>
        </p:grpSpPr>
        <p:sp>
          <p:nvSpPr>
            <p:cNvPr id="364" name="Google Shape;364;p50"/>
            <p:cNvSpPr/>
            <p:nvPr/>
          </p:nvSpPr>
          <p:spPr>
            <a:xfrm>
              <a:off x="19237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365" name="Google Shape;365;p50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99166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50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7" name="Google Shape;367;p50"/>
            <p:cNvCxnSpPr/>
            <p:nvPr/>
          </p:nvCxnSpPr>
          <p:spPr>
            <a:xfrm>
              <a:off x="7147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368" name="Google Shape;368;p50"/>
            <p:cNvCxnSpPr/>
            <p:nvPr/>
          </p:nvCxnSpPr>
          <p:spPr>
            <a:xfrm>
              <a:off x="4011952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69" name="Google Shape;369;p50"/>
            <p:cNvSpPr/>
            <p:nvPr/>
          </p:nvSpPr>
          <p:spPr>
            <a:xfrm>
              <a:off x="5184779" y="0"/>
              <a:ext cx="1662000" cy="12699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70" name="Google Shape;370;p50"/>
            <p:cNvCxnSpPr/>
            <p:nvPr/>
          </p:nvCxnSpPr>
          <p:spPr>
            <a:xfrm>
              <a:off x="6922275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pic>
        <p:nvPicPr>
          <p:cNvPr id="371" name="Google Shape;371;p50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961" y="2616986"/>
            <a:ext cx="1943267" cy="28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9760" y="3974893"/>
            <a:ext cx="3676648" cy="53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/>
          <p:nvPr/>
        </p:nvSpPr>
        <p:spPr>
          <a:xfrm>
            <a:off x="4487650" y="4562125"/>
            <a:ext cx="4506300" cy="373200"/>
          </a:xfrm>
          <a:prstGeom prst="rect">
            <a:avLst/>
          </a:prstGeom>
          <a:noFill/>
          <a:ln w="25400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criterion = torch.nn.BCELoss(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4" name="Google Shape;374;p50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22059" y="880139"/>
            <a:ext cx="3194915" cy="47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0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86046" y="3622729"/>
            <a:ext cx="4618355" cy="83244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/>
          <p:nvPr/>
        </p:nvSpPr>
        <p:spPr>
          <a:xfrm>
            <a:off x="4049330" y="4119027"/>
            <a:ext cx="606900" cy="247500"/>
          </a:xfrm>
          <a:prstGeom prst="rightArrow">
            <a:avLst>
              <a:gd name="adj1" fmla="val 25034"/>
              <a:gd name="adj2" fmla="val 10296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7" name="Google Shape;377;p50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875" y="1948125"/>
            <a:ext cx="1608500" cy="5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0"/>
          <p:cNvSpPr txBox="1"/>
          <p:nvPr/>
        </p:nvSpPr>
        <p:spPr>
          <a:xfrm>
            <a:off x="4515975" y="1418563"/>
            <a:ext cx="4506300" cy="216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torch.nn.functional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Model(torch.nn.Module):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1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.linear = torch.nn.Linear(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</a:t>
            </a: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F.sigmoid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.linear(x))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1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PHD </a:t>
            </a: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Program Application</a:t>
            </a:r>
            <a:endParaRPr dirty="0"/>
          </a:p>
        </p:txBody>
      </p:sp>
      <p:graphicFrame>
        <p:nvGraphicFramePr>
          <p:cNvPr id="195" name="Google Shape;195;p46"/>
          <p:cNvGraphicFramePr/>
          <p:nvPr/>
        </p:nvGraphicFramePr>
        <p:xfrm>
          <a:off x="918114" y="1641000"/>
          <a:ext cx="2907600" cy="1861500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1453800"/>
                <a:gridCol w="145380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GPA (a)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Admission?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2.1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4.2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3.1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3.3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1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</a:tr>
            </a:tbl>
          </a:graphicData>
        </a:graphic>
      </p:graphicFrame>
      <p:sp>
        <p:nvSpPr>
          <p:cNvPr id="196" name="Google Shape;196;p46"/>
          <p:cNvSpPr txBox="1"/>
          <p:nvPr/>
        </p:nvSpPr>
        <p:spPr>
          <a:xfrm>
            <a:off x="819931" y="383519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197" name="Google Shape;197;p46"/>
          <p:cNvSpPr txBox="1"/>
          <p:nvPr/>
        </p:nvSpPr>
        <p:spPr>
          <a:xfrm>
            <a:off x="2436511" y="383519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sp>
        <p:nvSpPr>
          <p:cNvPr id="198" name="Google Shape;198;p46"/>
          <p:cNvSpPr/>
          <p:nvPr/>
        </p:nvSpPr>
        <p:spPr>
          <a:xfrm>
            <a:off x="6012278" y="2379061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199" name="Google Shape;199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567" y="2401464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46"/>
          <p:cNvCxnSpPr/>
          <p:nvPr/>
        </p:nvCxnSpPr>
        <p:spPr>
          <a:xfrm>
            <a:off x="5558915" y="2479074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01" name="Google Shape;201;p46"/>
          <p:cNvCxnSpPr/>
          <p:nvPr/>
        </p:nvCxnSpPr>
        <p:spPr>
          <a:xfrm>
            <a:off x="6795362" y="2617186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02" name="Google Shape;202;p46"/>
          <p:cNvSpPr/>
          <p:nvPr/>
        </p:nvSpPr>
        <p:spPr>
          <a:xfrm>
            <a:off x="7235173" y="2379061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03" name="Google Shape;203;p46"/>
          <p:cNvCxnSpPr/>
          <p:nvPr/>
        </p:nvCxnSpPr>
        <p:spPr>
          <a:xfrm>
            <a:off x="7886733" y="2617186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04" name="Google Shape;204;p4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9598" y="2415650"/>
            <a:ext cx="132766" cy="13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GPA enough?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about experience and others?</a:t>
            </a:r>
            <a:endParaRPr/>
          </a:p>
        </p:txBody>
      </p:sp>
      <p:graphicFrame>
        <p:nvGraphicFramePr>
          <p:cNvPr id="210" name="Google Shape;210;p47"/>
          <p:cNvGraphicFramePr/>
          <p:nvPr/>
        </p:nvGraphicFramePr>
        <p:xfrm>
          <a:off x="1630264" y="1686436"/>
          <a:ext cx="2870850" cy="1861500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1435425"/>
                <a:gridCol w="1435425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500" u="none" strike="noStrike" cap="none" dirty="0"/>
                        <a:t>Experience (b)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Admission?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0.1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0.8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1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0.9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0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0.2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1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</a:tr>
            </a:tbl>
          </a:graphicData>
        </a:graphic>
      </p:graphicFrame>
      <p:sp>
        <p:nvSpPr>
          <p:cNvPr id="211" name="Google Shape;211;p47"/>
          <p:cNvSpPr txBox="1"/>
          <p:nvPr/>
        </p:nvSpPr>
        <p:spPr>
          <a:xfrm>
            <a:off x="463857" y="383519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12" name="Google Shape;212;p47"/>
          <p:cNvSpPr txBox="1"/>
          <p:nvPr/>
        </p:nvSpPr>
        <p:spPr>
          <a:xfrm>
            <a:off x="2728492" y="383519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13" name="Google Shape;213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87" y="1640665"/>
            <a:ext cx="1590158" cy="195707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7"/>
          <p:cNvSpPr/>
          <p:nvPr/>
        </p:nvSpPr>
        <p:spPr>
          <a:xfrm>
            <a:off x="6012278" y="2379061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15" name="Google Shape;215;p4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0567" y="2401464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47"/>
          <p:cNvCxnSpPr/>
          <p:nvPr/>
        </p:nvCxnSpPr>
        <p:spPr>
          <a:xfrm>
            <a:off x="5558915" y="2479074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7" name="Google Shape;217;p47"/>
          <p:cNvCxnSpPr/>
          <p:nvPr/>
        </p:nvCxnSpPr>
        <p:spPr>
          <a:xfrm>
            <a:off x="6795362" y="2617186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18" name="Google Shape;218;p47"/>
          <p:cNvSpPr/>
          <p:nvPr/>
        </p:nvSpPr>
        <p:spPr>
          <a:xfrm>
            <a:off x="7235173" y="2379061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19" name="Google Shape;219;p47"/>
          <p:cNvCxnSpPr/>
          <p:nvPr/>
        </p:nvCxnSpPr>
        <p:spPr>
          <a:xfrm>
            <a:off x="7886733" y="2617186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0" name="Google Shape;220;p47"/>
          <p:cNvCxnSpPr/>
          <p:nvPr/>
        </p:nvCxnSpPr>
        <p:spPr>
          <a:xfrm>
            <a:off x="5554153" y="2764824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21" name="Google Shape;221;p4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9598" y="2415650"/>
            <a:ext cx="132766" cy="13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65676" y="2643683"/>
            <a:ext cx="112168" cy="20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Matrix Multiplication</a:t>
            </a:r>
            <a:endParaRPr/>
          </a:p>
        </p:txBody>
      </p:sp>
      <p:sp>
        <p:nvSpPr>
          <p:cNvPr id="228" name="Google Shape;228;p48"/>
          <p:cNvSpPr/>
          <p:nvPr/>
        </p:nvSpPr>
        <p:spPr>
          <a:xfrm>
            <a:off x="5990914" y="1871662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29" name="Google Shape;229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9204" y="1894065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48"/>
          <p:cNvCxnSpPr/>
          <p:nvPr/>
        </p:nvCxnSpPr>
        <p:spPr>
          <a:xfrm>
            <a:off x="5537551" y="197167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1" name="Google Shape;231;p48"/>
          <p:cNvCxnSpPr/>
          <p:nvPr/>
        </p:nvCxnSpPr>
        <p:spPr>
          <a:xfrm>
            <a:off x="6773998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32" name="Google Shape;232;p48"/>
          <p:cNvSpPr/>
          <p:nvPr/>
        </p:nvSpPr>
        <p:spPr>
          <a:xfrm>
            <a:off x="7213808" y="1871662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33" name="Google Shape;233;p48"/>
          <p:cNvCxnSpPr/>
          <p:nvPr/>
        </p:nvCxnSpPr>
        <p:spPr>
          <a:xfrm>
            <a:off x="7865370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4" name="Google Shape;234;p48"/>
          <p:cNvCxnSpPr/>
          <p:nvPr/>
        </p:nvCxnSpPr>
        <p:spPr>
          <a:xfrm>
            <a:off x="5532788" y="225742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35" name="Google Shape;235;p48"/>
          <p:cNvSpPr txBox="1"/>
          <p:nvPr/>
        </p:nvSpPr>
        <p:spPr>
          <a:xfrm>
            <a:off x="391932" y="172104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36" name="Google Shape;236;p48"/>
          <p:cNvSpPr txBox="1"/>
          <p:nvPr/>
        </p:nvSpPr>
        <p:spPr>
          <a:xfrm>
            <a:off x="2656568" y="172104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37" name="Google Shape;237;p4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8234" y="1908251"/>
            <a:ext cx="132765" cy="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4312" y="2136283"/>
            <a:ext cx="112167" cy="20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Matrix Multiplication</a:t>
            </a:r>
            <a:endParaRPr/>
          </a:p>
        </p:txBody>
      </p:sp>
      <p:sp>
        <p:nvSpPr>
          <p:cNvPr id="244" name="Google Shape;244;p49"/>
          <p:cNvSpPr/>
          <p:nvPr/>
        </p:nvSpPr>
        <p:spPr>
          <a:xfrm>
            <a:off x="5990914" y="1871662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45" name="Google Shape;24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9204" y="1894065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49"/>
          <p:cNvCxnSpPr/>
          <p:nvPr/>
        </p:nvCxnSpPr>
        <p:spPr>
          <a:xfrm>
            <a:off x="5537551" y="197167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47" name="Google Shape;247;p49"/>
          <p:cNvCxnSpPr/>
          <p:nvPr/>
        </p:nvCxnSpPr>
        <p:spPr>
          <a:xfrm>
            <a:off x="6773998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8" name="Google Shape;248;p49"/>
          <p:cNvSpPr/>
          <p:nvPr/>
        </p:nvSpPr>
        <p:spPr>
          <a:xfrm>
            <a:off x="7213808" y="1871662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49" name="Google Shape;249;p49"/>
          <p:cNvCxnSpPr/>
          <p:nvPr/>
        </p:nvCxnSpPr>
        <p:spPr>
          <a:xfrm>
            <a:off x="7865370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0" name="Google Shape;250;p49"/>
          <p:cNvCxnSpPr/>
          <p:nvPr/>
        </p:nvCxnSpPr>
        <p:spPr>
          <a:xfrm>
            <a:off x="5532788" y="225742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1" name="Google Shape;251;p49"/>
          <p:cNvSpPr txBox="1"/>
          <p:nvPr/>
        </p:nvSpPr>
        <p:spPr>
          <a:xfrm>
            <a:off x="391932" y="172104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52" name="Google Shape;252;p49"/>
          <p:cNvSpPr txBox="1"/>
          <p:nvPr/>
        </p:nvSpPr>
        <p:spPr>
          <a:xfrm>
            <a:off x="2656568" y="172104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53" name="Google Shape;253;p4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7728" y="2825016"/>
            <a:ext cx="2694416" cy="132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7280" y="3936339"/>
            <a:ext cx="751651" cy="34453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9"/>
          <p:cNvSpPr/>
          <p:nvPr/>
        </p:nvSpPr>
        <p:spPr>
          <a:xfrm>
            <a:off x="2318395" y="4121209"/>
            <a:ext cx="250988" cy="167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49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0151" y="4166715"/>
            <a:ext cx="112173" cy="7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9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8234" y="1908251"/>
            <a:ext cx="132765" cy="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9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44312" y="2136283"/>
            <a:ext cx="112167" cy="20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1349" y="4327075"/>
            <a:ext cx="3189625" cy="5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Matrix Multiplication</a:t>
            </a:r>
            <a:endParaRPr/>
          </a:p>
        </p:txBody>
      </p:sp>
      <p:sp>
        <p:nvSpPr>
          <p:cNvPr id="265" name="Google Shape;265;p50"/>
          <p:cNvSpPr/>
          <p:nvPr/>
        </p:nvSpPr>
        <p:spPr>
          <a:xfrm>
            <a:off x="5990914" y="1871662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66" name="Google Shape;266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9204" y="1894065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50"/>
          <p:cNvCxnSpPr/>
          <p:nvPr/>
        </p:nvCxnSpPr>
        <p:spPr>
          <a:xfrm>
            <a:off x="5537551" y="197167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8" name="Google Shape;268;p50"/>
          <p:cNvCxnSpPr/>
          <p:nvPr/>
        </p:nvCxnSpPr>
        <p:spPr>
          <a:xfrm>
            <a:off x="6773998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9" name="Google Shape;269;p50"/>
          <p:cNvSpPr/>
          <p:nvPr/>
        </p:nvSpPr>
        <p:spPr>
          <a:xfrm>
            <a:off x="7213808" y="1871662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70" name="Google Shape;270;p50"/>
          <p:cNvCxnSpPr/>
          <p:nvPr/>
        </p:nvCxnSpPr>
        <p:spPr>
          <a:xfrm>
            <a:off x="7865370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71" name="Google Shape;271;p50"/>
          <p:cNvCxnSpPr/>
          <p:nvPr/>
        </p:nvCxnSpPr>
        <p:spPr>
          <a:xfrm>
            <a:off x="5532788" y="225742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72" name="Google Shape;272;p50"/>
          <p:cNvSpPr txBox="1"/>
          <p:nvPr/>
        </p:nvSpPr>
        <p:spPr>
          <a:xfrm>
            <a:off x="391932" y="172104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73" name="Google Shape;273;p50"/>
          <p:cNvSpPr txBox="1"/>
          <p:nvPr/>
        </p:nvSpPr>
        <p:spPr>
          <a:xfrm>
            <a:off x="2656568" y="172104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74" name="Google Shape;274;p5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8234" y="1908251"/>
            <a:ext cx="132765" cy="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0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4312" y="2136283"/>
            <a:ext cx="112167" cy="20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0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7275" y="2976711"/>
            <a:ext cx="1601451" cy="39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7728" y="2825016"/>
            <a:ext cx="2694416" cy="132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0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87280" y="3936339"/>
            <a:ext cx="751651" cy="34453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0"/>
          <p:cNvSpPr/>
          <p:nvPr/>
        </p:nvSpPr>
        <p:spPr>
          <a:xfrm>
            <a:off x="2318395" y="4121209"/>
            <a:ext cx="251100" cy="16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0" name="Google Shape;280;p50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50151" y="4166715"/>
            <a:ext cx="112173" cy="7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1349" y="4327075"/>
            <a:ext cx="3189625" cy="5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0" descr="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59427" y="1653226"/>
            <a:ext cx="210725" cy="104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Matrix Multiplication</a:t>
            </a:r>
            <a:endParaRPr/>
          </a:p>
        </p:txBody>
      </p:sp>
      <p:sp>
        <p:nvSpPr>
          <p:cNvPr id="288" name="Google Shape;288;p51"/>
          <p:cNvSpPr/>
          <p:nvPr/>
        </p:nvSpPr>
        <p:spPr>
          <a:xfrm>
            <a:off x="5990914" y="1871662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89" name="Google Shape;289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9204" y="1894065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51"/>
          <p:cNvCxnSpPr/>
          <p:nvPr/>
        </p:nvCxnSpPr>
        <p:spPr>
          <a:xfrm>
            <a:off x="5537551" y="197167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91" name="Google Shape;291;p51"/>
          <p:cNvCxnSpPr/>
          <p:nvPr/>
        </p:nvCxnSpPr>
        <p:spPr>
          <a:xfrm>
            <a:off x="6773998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92" name="Google Shape;292;p51"/>
          <p:cNvSpPr/>
          <p:nvPr/>
        </p:nvSpPr>
        <p:spPr>
          <a:xfrm>
            <a:off x="7213808" y="1871662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93" name="Google Shape;293;p51"/>
          <p:cNvCxnSpPr/>
          <p:nvPr/>
        </p:nvCxnSpPr>
        <p:spPr>
          <a:xfrm>
            <a:off x="7865370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94" name="Google Shape;294;p51"/>
          <p:cNvCxnSpPr/>
          <p:nvPr/>
        </p:nvCxnSpPr>
        <p:spPr>
          <a:xfrm>
            <a:off x="5532788" y="225742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95" name="Google Shape;295;p51"/>
          <p:cNvSpPr txBox="1"/>
          <p:nvPr/>
        </p:nvSpPr>
        <p:spPr>
          <a:xfrm>
            <a:off x="391932" y="172104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96" name="Google Shape;296;p51"/>
          <p:cNvSpPr txBox="1"/>
          <p:nvPr/>
        </p:nvSpPr>
        <p:spPr>
          <a:xfrm>
            <a:off x="2656568" y="172104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97" name="Google Shape;297;p5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8234" y="1908251"/>
            <a:ext cx="132765" cy="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1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4312" y="2136283"/>
            <a:ext cx="112167" cy="20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1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7275" y="2976711"/>
            <a:ext cx="1601451" cy="39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1"/>
          <p:cNvSpPr txBox="1"/>
          <p:nvPr/>
        </p:nvSpPr>
        <p:spPr>
          <a:xfrm>
            <a:off x="5170138" y="3826229"/>
            <a:ext cx="3017400" cy="439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= torch.nn.Linear(</a:t>
            </a:r>
            <a:r>
              <a:rPr lang="en" sz="13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3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y_prd = linear(x_data)</a:t>
            </a:r>
            <a:endParaRPr sz="500"/>
          </a:p>
        </p:txBody>
      </p:sp>
      <p:pic>
        <p:nvPicPr>
          <p:cNvPr id="301" name="Google Shape;301;p51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7728" y="2825016"/>
            <a:ext cx="2694416" cy="132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87280" y="3936339"/>
            <a:ext cx="751651" cy="34453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/>
          <p:nvPr/>
        </p:nvSpPr>
        <p:spPr>
          <a:xfrm>
            <a:off x="2318395" y="4121209"/>
            <a:ext cx="251100" cy="16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4" name="Google Shape;304;p51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50151" y="4166715"/>
            <a:ext cx="112173" cy="7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1349" y="4327075"/>
            <a:ext cx="3189625" cy="5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 descr="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59427" y="1653226"/>
            <a:ext cx="210725" cy="104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title"/>
          </p:nvPr>
        </p:nvSpPr>
        <p:spPr>
          <a:xfrm>
            <a:off x="431625" y="274629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 Wide!</a:t>
            </a:r>
            <a:endParaRPr/>
          </a:p>
        </p:txBody>
      </p:sp>
      <p:sp>
        <p:nvSpPr>
          <p:cNvPr id="312" name="Google Shape;312;p52"/>
          <p:cNvSpPr/>
          <p:nvPr/>
        </p:nvSpPr>
        <p:spPr>
          <a:xfrm>
            <a:off x="3289275" y="1411800"/>
            <a:ext cx="10449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313" name="Google Shape;313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1866" y="1442898"/>
            <a:ext cx="404221" cy="598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52"/>
          <p:cNvCxnSpPr/>
          <p:nvPr/>
        </p:nvCxnSpPr>
        <p:spPr>
          <a:xfrm>
            <a:off x="2659943" y="1742352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15" name="Google Shape;315;p52"/>
          <p:cNvCxnSpPr/>
          <p:nvPr/>
        </p:nvCxnSpPr>
        <p:spPr>
          <a:xfrm>
            <a:off x="4376308" y="1742352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16" name="Google Shape;316;p52"/>
          <p:cNvSpPr/>
          <p:nvPr/>
        </p:nvSpPr>
        <p:spPr>
          <a:xfrm>
            <a:off x="4986827" y="1411800"/>
            <a:ext cx="8652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317" name="Google Shape;317;p52"/>
          <p:cNvCxnSpPr/>
          <p:nvPr/>
        </p:nvCxnSpPr>
        <p:spPr>
          <a:xfrm>
            <a:off x="5891287" y="1742352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18" name="Google Shape;318;p52"/>
          <p:cNvCxnSpPr/>
          <p:nvPr/>
        </p:nvCxnSpPr>
        <p:spPr>
          <a:xfrm>
            <a:off x="2659943" y="1647547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19" name="Google Shape;319;p52"/>
          <p:cNvCxnSpPr/>
          <p:nvPr/>
        </p:nvCxnSpPr>
        <p:spPr>
          <a:xfrm>
            <a:off x="2659943" y="1552742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20" name="Google Shape;320;p52"/>
          <p:cNvCxnSpPr/>
          <p:nvPr/>
        </p:nvCxnSpPr>
        <p:spPr>
          <a:xfrm>
            <a:off x="2659943" y="1837156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21" name="Google Shape;321;p52"/>
          <p:cNvCxnSpPr/>
          <p:nvPr/>
        </p:nvCxnSpPr>
        <p:spPr>
          <a:xfrm>
            <a:off x="2673165" y="2026766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22" name="Google Shape;322;p52"/>
          <p:cNvSpPr txBox="1"/>
          <p:nvPr/>
        </p:nvSpPr>
        <p:spPr>
          <a:xfrm>
            <a:off x="2831982" y="1785721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23" name="Google Shape;323;p52"/>
          <p:cNvSpPr/>
          <p:nvPr/>
        </p:nvSpPr>
        <p:spPr>
          <a:xfrm>
            <a:off x="3292557" y="2814497"/>
            <a:ext cx="10449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324" name="Google Shape;324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5149" y="2845595"/>
            <a:ext cx="404221" cy="598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52"/>
          <p:cNvCxnSpPr/>
          <p:nvPr/>
        </p:nvCxnSpPr>
        <p:spPr>
          <a:xfrm>
            <a:off x="2661037" y="3145048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26" name="Google Shape;326;p52"/>
          <p:cNvCxnSpPr/>
          <p:nvPr/>
        </p:nvCxnSpPr>
        <p:spPr>
          <a:xfrm>
            <a:off x="4379590" y="3145048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27" name="Google Shape;327;p52"/>
          <p:cNvSpPr/>
          <p:nvPr/>
        </p:nvSpPr>
        <p:spPr>
          <a:xfrm>
            <a:off x="4990110" y="2814497"/>
            <a:ext cx="8652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328" name="Google Shape;328;p52"/>
          <p:cNvCxnSpPr/>
          <p:nvPr/>
        </p:nvCxnSpPr>
        <p:spPr>
          <a:xfrm>
            <a:off x="5894569" y="3145048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329" name="Google Shape;329;p5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4590" y="3057240"/>
            <a:ext cx="210741" cy="17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9827" y="1316001"/>
            <a:ext cx="210725" cy="104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Linear model</a:t>
            </a:r>
            <a:endParaRPr/>
          </a:p>
        </p:txBody>
      </p:sp>
      <p:graphicFrame>
        <p:nvGraphicFramePr>
          <p:cNvPr id="173" name="Google Shape;173;p40"/>
          <p:cNvGraphicFramePr/>
          <p:nvPr/>
        </p:nvGraphicFramePr>
        <p:xfrm>
          <a:off x="1281311" y="2764541"/>
          <a:ext cx="2216500" cy="1861500"/>
        </p:xfrm>
        <a:graphic>
          <a:graphicData uri="http://schemas.openxmlformats.org/drawingml/2006/table">
            <a:tbl>
              <a:tblPr firstRow="1" firstCol="1">
                <a:noFill/>
                <a:tableStyleId>{3EE665C6-78F1-4EB5-A60F-6E34BF9C3DC5}</a:tableStyleId>
              </a:tblPr>
              <a:tblGrid>
                <a:gridCol w="1108250"/>
                <a:gridCol w="110825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Points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174" name="Google Shape;174;p40"/>
          <p:cNvGrpSpPr/>
          <p:nvPr/>
        </p:nvGrpSpPr>
        <p:grpSpPr>
          <a:xfrm>
            <a:off x="1230795" y="1802036"/>
            <a:ext cx="2216439" cy="476213"/>
            <a:chOff x="0" y="0"/>
            <a:chExt cx="5910503" cy="1269900"/>
          </a:xfrm>
        </p:grpSpPr>
        <p:sp>
          <p:nvSpPr>
            <p:cNvPr id="175" name="Google Shape;175;p40"/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176" name="Google Shape;176;p40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40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8" name="Google Shape;178;p40"/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179" name="Google Shape;179;p40"/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>
            <a:spLocks noGrp="1"/>
          </p:cNvSpPr>
          <p:nvPr>
            <p:ph type="title"/>
          </p:nvPr>
        </p:nvSpPr>
        <p:spPr>
          <a:xfrm>
            <a:off x="431625" y="274629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 Deep!</a:t>
            </a:r>
            <a:endParaRPr/>
          </a:p>
        </p:txBody>
      </p:sp>
      <p:cxnSp>
        <p:nvCxnSpPr>
          <p:cNvPr id="336" name="Google Shape;336;p53"/>
          <p:cNvCxnSpPr/>
          <p:nvPr/>
        </p:nvCxnSpPr>
        <p:spPr>
          <a:xfrm>
            <a:off x="618969" y="2056884"/>
            <a:ext cx="2040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37" name="Google Shape;337;p53"/>
          <p:cNvSpPr/>
          <p:nvPr/>
        </p:nvSpPr>
        <p:spPr>
          <a:xfrm>
            <a:off x="878670" y="1726332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38" name="Google Shape;338;p53"/>
          <p:cNvCxnSpPr/>
          <p:nvPr/>
        </p:nvCxnSpPr>
        <p:spPr>
          <a:xfrm>
            <a:off x="1901929" y="2056884"/>
            <a:ext cx="2040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39" name="Google Shape;339;p53"/>
          <p:cNvSpPr/>
          <p:nvPr/>
        </p:nvSpPr>
        <p:spPr>
          <a:xfrm>
            <a:off x="2118144" y="1726332"/>
            <a:ext cx="8370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340" name="Google Shape;340;p53"/>
          <p:cNvCxnSpPr/>
          <p:nvPr/>
        </p:nvCxnSpPr>
        <p:spPr>
          <a:xfrm>
            <a:off x="2977119" y="2056884"/>
            <a:ext cx="53388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341" name="Google Shape;341;p5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268" y="1969075"/>
            <a:ext cx="203917" cy="17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7682" y="1748055"/>
            <a:ext cx="404221" cy="59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431625" y="274629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 Deep!</a:t>
            </a:r>
            <a:endParaRPr/>
          </a:p>
        </p:txBody>
      </p:sp>
      <p:pic>
        <p:nvPicPr>
          <p:cNvPr id="348" name="Google Shape;34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3379" y="1797905"/>
            <a:ext cx="391133" cy="598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54"/>
          <p:cNvCxnSpPr/>
          <p:nvPr/>
        </p:nvCxnSpPr>
        <p:spPr>
          <a:xfrm>
            <a:off x="618969" y="2056884"/>
            <a:ext cx="2040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grpSp>
        <p:nvGrpSpPr>
          <p:cNvPr id="2" name="Google Shape;350;p54"/>
          <p:cNvGrpSpPr/>
          <p:nvPr/>
        </p:nvGrpSpPr>
        <p:grpSpPr>
          <a:xfrm>
            <a:off x="878670" y="1726332"/>
            <a:ext cx="2302412" cy="661050"/>
            <a:chOff x="0" y="0"/>
            <a:chExt cx="6139765" cy="1762800"/>
          </a:xfrm>
        </p:grpSpPr>
        <p:sp>
          <p:nvSpPr>
            <p:cNvPr id="351" name="Google Shape;351;p54"/>
            <p:cNvSpPr/>
            <p:nvPr/>
          </p:nvSpPr>
          <p:spPr>
            <a:xfrm>
              <a:off x="0" y="0"/>
              <a:ext cx="2695800" cy="176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cxnSp>
          <p:nvCxnSpPr>
            <p:cNvPr id="352" name="Google Shape;352;p54"/>
            <p:cNvCxnSpPr/>
            <p:nvPr/>
          </p:nvCxnSpPr>
          <p:spPr>
            <a:xfrm>
              <a:off x="2728691" y="881471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53" name="Google Shape;353;p54"/>
            <p:cNvSpPr/>
            <p:nvPr/>
          </p:nvSpPr>
          <p:spPr>
            <a:xfrm>
              <a:off x="3305264" y="0"/>
              <a:ext cx="2232300" cy="17628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54" name="Google Shape;354;p54"/>
            <p:cNvCxnSpPr/>
            <p:nvPr/>
          </p:nvCxnSpPr>
          <p:spPr>
            <a:xfrm>
              <a:off x="5595865" y="881470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pic>
        <p:nvPicPr>
          <p:cNvPr id="355" name="Google Shape;355;p5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268" y="1969075"/>
            <a:ext cx="203917" cy="1756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56;p54"/>
          <p:cNvGrpSpPr/>
          <p:nvPr/>
        </p:nvGrpSpPr>
        <p:grpSpPr>
          <a:xfrm>
            <a:off x="3236820" y="1726332"/>
            <a:ext cx="2302412" cy="661050"/>
            <a:chOff x="0" y="0"/>
            <a:chExt cx="6139765" cy="1762800"/>
          </a:xfrm>
        </p:grpSpPr>
        <p:sp>
          <p:nvSpPr>
            <p:cNvPr id="357" name="Google Shape;357;p54"/>
            <p:cNvSpPr/>
            <p:nvPr/>
          </p:nvSpPr>
          <p:spPr>
            <a:xfrm>
              <a:off x="0" y="0"/>
              <a:ext cx="2695800" cy="176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cxnSp>
          <p:nvCxnSpPr>
            <p:cNvPr id="358" name="Google Shape;358;p54"/>
            <p:cNvCxnSpPr/>
            <p:nvPr/>
          </p:nvCxnSpPr>
          <p:spPr>
            <a:xfrm>
              <a:off x="2728691" y="881471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59" name="Google Shape;359;p54"/>
            <p:cNvSpPr/>
            <p:nvPr/>
          </p:nvSpPr>
          <p:spPr>
            <a:xfrm>
              <a:off x="3305264" y="0"/>
              <a:ext cx="2232300" cy="17628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60" name="Google Shape;360;p54"/>
            <p:cNvCxnSpPr/>
            <p:nvPr/>
          </p:nvCxnSpPr>
          <p:spPr>
            <a:xfrm>
              <a:off x="5595865" y="881470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grpSp>
        <p:nvGrpSpPr>
          <p:cNvPr id="4" name="Google Shape;361;p54"/>
          <p:cNvGrpSpPr/>
          <p:nvPr/>
        </p:nvGrpSpPr>
        <p:grpSpPr>
          <a:xfrm>
            <a:off x="5990613" y="1716957"/>
            <a:ext cx="2302412" cy="661050"/>
            <a:chOff x="0" y="0"/>
            <a:chExt cx="6139765" cy="1762800"/>
          </a:xfrm>
        </p:grpSpPr>
        <p:sp>
          <p:nvSpPr>
            <p:cNvPr id="362" name="Google Shape;362;p54"/>
            <p:cNvSpPr/>
            <p:nvPr/>
          </p:nvSpPr>
          <p:spPr>
            <a:xfrm>
              <a:off x="0" y="0"/>
              <a:ext cx="2695800" cy="176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cxnSp>
          <p:nvCxnSpPr>
            <p:cNvPr id="363" name="Google Shape;363;p54"/>
            <p:cNvCxnSpPr/>
            <p:nvPr/>
          </p:nvCxnSpPr>
          <p:spPr>
            <a:xfrm>
              <a:off x="2728691" y="881471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64" name="Google Shape;364;p54"/>
            <p:cNvSpPr/>
            <p:nvPr/>
          </p:nvSpPr>
          <p:spPr>
            <a:xfrm>
              <a:off x="3305264" y="0"/>
              <a:ext cx="2232300" cy="17628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65" name="Google Shape;365;p54"/>
            <p:cNvCxnSpPr/>
            <p:nvPr/>
          </p:nvCxnSpPr>
          <p:spPr>
            <a:xfrm>
              <a:off x="5595865" y="881470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pic>
        <p:nvPicPr>
          <p:cNvPr id="366" name="Google Shape;366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682" y="1748055"/>
            <a:ext cx="404221" cy="59890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4"/>
          <p:cNvSpPr txBox="1"/>
          <p:nvPr/>
        </p:nvSpPr>
        <p:spPr>
          <a:xfrm>
            <a:off x="5623545" y="1901486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68" name="Google Shape;368;p54"/>
          <p:cNvSpPr txBox="1"/>
          <p:nvPr/>
        </p:nvSpPr>
        <p:spPr>
          <a:xfrm>
            <a:off x="2625675" y="2723375"/>
            <a:ext cx="3524700" cy="2223300"/>
          </a:xfrm>
          <a:prstGeom prst="rect">
            <a:avLst/>
          </a:prstGeom>
          <a:noFill/>
          <a:ln w="12700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sigmoid = torch.nn.Sigmoid()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l1 = torch.nn.Linear(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l2 = torch.nn.Linear(</a:t>
            </a:r>
            <a:r>
              <a:rPr lang="en" sz="1600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l3 = torch.nn.Linear(</a:t>
            </a:r>
            <a:r>
              <a:rPr lang="en" sz="1600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out1    = sigmoid(l1(x_data))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out2    = sigmoid(l2(out1))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y_pred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sigmoid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(l3(out2)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383072" y="255793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 Activation Functions</a:t>
            </a:r>
            <a:endParaRPr/>
          </a:p>
        </p:txBody>
      </p:sp>
      <p:grpSp>
        <p:nvGrpSpPr>
          <p:cNvPr id="2" name="Google Shape;374;p55"/>
          <p:cNvGrpSpPr/>
          <p:nvPr/>
        </p:nvGrpSpPr>
        <p:grpSpPr>
          <a:xfrm>
            <a:off x="3164689" y="1220292"/>
            <a:ext cx="2814633" cy="476100"/>
            <a:chOff x="1854477" y="1331167"/>
            <a:chExt cx="2814633" cy="476100"/>
          </a:xfrm>
        </p:grpSpPr>
        <p:sp>
          <p:nvSpPr>
            <p:cNvPr id="375" name="Google Shape;375;p55"/>
            <p:cNvSpPr/>
            <p:nvPr/>
          </p:nvSpPr>
          <p:spPr>
            <a:xfrm>
              <a:off x="2575875" y="1331167"/>
              <a:ext cx="752700" cy="47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376" name="Google Shape;376;p5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77914" y="1353570"/>
              <a:ext cx="291196" cy="431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5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4477" y="1413172"/>
              <a:ext cx="312219" cy="3122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8" name="Google Shape;378;p55"/>
            <p:cNvCxnSpPr/>
            <p:nvPr/>
          </p:nvCxnSpPr>
          <p:spPr>
            <a:xfrm>
              <a:off x="2122512" y="1569292"/>
              <a:ext cx="4134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79" name="Google Shape;379;p55"/>
            <p:cNvSpPr/>
            <p:nvPr/>
          </p:nvSpPr>
          <p:spPr>
            <a:xfrm>
              <a:off x="3314508" y="1331167"/>
              <a:ext cx="623400" cy="4761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80" name="Google Shape;380;p55"/>
            <p:cNvCxnSpPr/>
            <p:nvPr/>
          </p:nvCxnSpPr>
          <p:spPr>
            <a:xfrm>
              <a:off x="3974080" y="1569292"/>
              <a:ext cx="4134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381" name="Google Shape;381;p55"/>
          <p:cNvSpPr txBox="1"/>
          <p:nvPr/>
        </p:nvSpPr>
        <p:spPr>
          <a:xfrm>
            <a:off x="3202340" y="4931392"/>
            <a:ext cx="137700" cy="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8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</a:t>
            </a: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>
            <a:spLocks noGrp="1"/>
          </p:cNvSpPr>
          <p:nvPr>
            <p:ph type="title"/>
          </p:nvPr>
        </p:nvSpPr>
        <p:spPr>
          <a:xfrm>
            <a:off x="383072" y="255793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Sigmoid: </a:t>
            </a:r>
            <a:r>
              <a:rPr lang="en"/>
              <a:t>Vanishing Gradient Problem</a:t>
            </a:r>
            <a:endParaRPr/>
          </a:p>
        </p:txBody>
      </p:sp>
      <p:grpSp>
        <p:nvGrpSpPr>
          <p:cNvPr id="2" name="Google Shape;387;p56"/>
          <p:cNvGrpSpPr/>
          <p:nvPr/>
        </p:nvGrpSpPr>
        <p:grpSpPr>
          <a:xfrm>
            <a:off x="3164689" y="1220292"/>
            <a:ext cx="2814633" cy="476100"/>
            <a:chOff x="1854477" y="1331167"/>
            <a:chExt cx="2814633" cy="476100"/>
          </a:xfrm>
        </p:grpSpPr>
        <p:sp>
          <p:nvSpPr>
            <p:cNvPr id="388" name="Google Shape;388;p56"/>
            <p:cNvSpPr/>
            <p:nvPr/>
          </p:nvSpPr>
          <p:spPr>
            <a:xfrm>
              <a:off x="2575875" y="1331167"/>
              <a:ext cx="752700" cy="47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389" name="Google Shape;389;p56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77914" y="1353570"/>
              <a:ext cx="291196" cy="431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5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4477" y="1413172"/>
              <a:ext cx="312219" cy="3122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1" name="Google Shape;391;p56"/>
            <p:cNvCxnSpPr/>
            <p:nvPr/>
          </p:nvCxnSpPr>
          <p:spPr>
            <a:xfrm>
              <a:off x="2122512" y="1569292"/>
              <a:ext cx="4134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92" name="Google Shape;392;p56"/>
            <p:cNvSpPr/>
            <p:nvPr/>
          </p:nvSpPr>
          <p:spPr>
            <a:xfrm>
              <a:off x="3314508" y="1331167"/>
              <a:ext cx="623400" cy="4761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93" name="Google Shape;393;p56"/>
            <p:cNvCxnSpPr/>
            <p:nvPr/>
          </p:nvCxnSpPr>
          <p:spPr>
            <a:xfrm>
              <a:off x="3974080" y="1569292"/>
              <a:ext cx="4134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394" name="Google Shape;394;p56"/>
          <p:cNvSpPr txBox="1"/>
          <p:nvPr/>
        </p:nvSpPr>
        <p:spPr>
          <a:xfrm>
            <a:off x="3202340" y="4931392"/>
            <a:ext cx="137700" cy="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8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</a:t>
            </a: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1725" y="2133092"/>
            <a:ext cx="4200525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6"/>
          <p:cNvSpPr txBox="1"/>
          <p:nvPr/>
        </p:nvSpPr>
        <p:spPr>
          <a:xfrm>
            <a:off x="3604450" y="3470425"/>
            <a:ext cx="7294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7"/>
              </a:rPr>
              <a:t>http://excelsior-cjh.tistory.com/entry/RNN-LSTMLong-Short-Term-Memory-networks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>
            <a:spLocks noGrp="1"/>
          </p:cNvSpPr>
          <p:nvPr>
            <p:ph type="title"/>
          </p:nvPr>
        </p:nvSpPr>
        <p:spPr>
          <a:xfrm>
            <a:off x="-514240" y="246143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Functions</a:t>
            </a:r>
            <a:endParaRPr/>
          </a:p>
        </p:txBody>
      </p:sp>
      <p:sp>
        <p:nvSpPr>
          <p:cNvPr id="416" name="Google Shape;416;p58"/>
          <p:cNvSpPr/>
          <p:nvPr/>
        </p:nvSpPr>
        <p:spPr>
          <a:xfrm>
            <a:off x="2575875" y="1331167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417" name="Google Shape;417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914" y="1353570"/>
            <a:ext cx="291196" cy="43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4477" y="1413172"/>
            <a:ext cx="312219" cy="312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58"/>
          <p:cNvCxnSpPr/>
          <p:nvPr/>
        </p:nvCxnSpPr>
        <p:spPr>
          <a:xfrm>
            <a:off x="2122512" y="1569292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20" name="Google Shape;420;p58"/>
          <p:cNvSpPr/>
          <p:nvPr/>
        </p:nvSpPr>
        <p:spPr>
          <a:xfrm>
            <a:off x="3314508" y="1331167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421" name="Google Shape;421;p58"/>
          <p:cNvCxnSpPr/>
          <p:nvPr/>
        </p:nvCxnSpPr>
        <p:spPr>
          <a:xfrm>
            <a:off x="3974080" y="1569292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grpSp>
        <p:nvGrpSpPr>
          <p:cNvPr id="2" name="Google Shape;422;p58"/>
          <p:cNvGrpSpPr/>
          <p:nvPr/>
        </p:nvGrpSpPr>
        <p:grpSpPr>
          <a:xfrm>
            <a:off x="6609720" y="357438"/>
            <a:ext cx="1565081" cy="4657225"/>
            <a:chOff x="0" y="0"/>
            <a:chExt cx="4173550" cy="12419266"/>
          </a:xfrm>
        </p:grpSpPr>
        <p:pic>
          <p:nvPicPr>
            <p:cNvPr id="423" name="Google Shape;423;p58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7800" y="114300"/>
              <a:ext cx="3818318" cy="11914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5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4173550" cy="124192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oogle Shape;425;p58"/>
          <p:cNvGrpSpPr/>
          <p:nvPr/>
        </p:nvGrpSpPr>
        <p:grpSpPr>
          <a:xfrm>
            <a:off x="1368872" y="1824789"/>
            <a:ext cx="3804750" cy="3276478"/>
            <a:chOff x="-1" y="0"/>
            <a:chExt cx="10146000" cy="8737274"/>
          </a:xfrm>
        </p:grpSpPr>
        <p:sp>
          <p:nvSpPr>
            <p:cNvPr id="426" name="Google Shape;426;p58"/>
            <p:cNvSpPr txBox="1"/>
            <p:nvPr/>
          </p:nvSpPr>
          <p:spPr>
            <a:xfrm>
              <a:off x="-1" y="8284274"/>
              <a:ext cx="101460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800" b="1" i="0" u="sng" strike="noStrike" cap="none">
                  <a:solidFill>
                    <a:schemeClr val="hlink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7"/>
                </a:rPr>
                <a:t>http://rasbt.github.io/mlxtend/user_guide/general_concepts/activation-functions/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endParaRPr sz="500"/>
            </a:p>
          </p:txBody>
        </p:sp>
        <p:pic>
          <p:nvPicPr>
            <p:cNvPr id="427" name="Google Shape;427;p58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59655" y="0"/>
              <a:ext cx="8260385" cy="818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>
            <a:spLocks noGrp="1"/>
          </p:cNvSpPr>
          <p:nvPr>
            <p:ph type="title"/>
          </p:nvPr>
        </p:nvSpPr>
        <p:spPr>
          <a:xfrm>
            <a:off x="431625" y="3451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Activation Functions</a:t>
            </a:r>
            <a:endParaRPr/>
          </a:p>
        </p:txBody>
      </p:sp>
      <p:sp>
        <p:nvSpPr>
          <p:cNvPr id="433" name="Google Shape;433;p59"/>
          <p:cNvSpPr txBox="1"/>
          <p:nvPr/>
        </p:nvSpPr>
        <p:spPr>
          <a:xfrm>
            <a:off x="2714100" y="4557900"/>
            <a:ext cx="80814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https://dashee87.github.io/data%20science/deep%20learning/visualising-activation-functions-in-neural-networks/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  <p:pic>
        <p:nvPicPr>
          <p:cNvPr id="434" name="Google Shape;4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538" y="1600232"/>
            <a:ext cx="4686918" cy="271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/>
        </p:nvSpPr>
        <p:spPr>
          <a:xfrm>
            <a:off x="120388" y="39886"/>
            <a:ext cx="4506300" cy="50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Variable(torch.Tensor([[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Variable(torch.Tensor([[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Model(torch.nn.Module):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.linear = torch.nn.Linear(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in and one out</a:t>
            </a: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F.sigmoid(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.linear(x))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model</a:t>
            </a: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torch.nn.BCELoss(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torch.optim.SGD(model.parameters(),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Training loop</a:t>
            </a: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Forward pass: Compute predicted y by passing x to the model</a:t>
            </a: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model(x_data)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Compute and print loss</a:t>
            </a: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criterion(y_pred, y_data)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(epoch, loss.data[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Zero gradients, perform a backward pass, and update the weights.</a:t>
            </a: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optimizer.zero_grad()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training</a:t>
            </a:r>
            <a:endParaRPr sz="9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hour_var = Variable(torch.Tensor([[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 1 hour 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model(hour_var).data[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&gt;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hour_var = Variable(torch.Tensor([[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 7 hours"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model(hour_var).data[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&gt;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53"/>
          <p:cNvSpPr txBox="1">
            <a:spLocks noGrp="1"/>
          </p:cNvSpPr>
          <p:nvPr>
            <p:ph type="title"/>
          </p:nvPr>
        </p:nvSpPr>
        <p:spPr>
          <a:xfrm>
            <a:off x="4596114" y="145428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/>
          </a:p>
        </p:txBody>
      </p:sp>
      <p:grpSp>
        <p:nvGrpSpPr>
          <p:cNvPr id="411" name="Google Shape;411;p53"/>
          <p:cNvGrpSpPr/>
          <p:nvPr/>
        </p:nvGrpSpPr>
        <p:grpSpPr>
          <a:xfrm>
            <a:off x="3888702" y="2092550"/>
            <a:ext cx="3612257" cy="561825"/>
            <a:chOff x="0" y="-1"/>
            <a:chExt cx="9632685" cy="1498200"/>
          </a:xfrm>
        </p:grpSpPr>
        <p:pic>
          <p:nvPicPr>
            <p:cNvPr id="412" name="Google Shape;412;p53" descr="2yYhr_VuwmB_l4ddk_Fj4pnr0PXe-0yjoYM_XG0ZZE1k3bE0HeO8-U__pKBI20Knfh7_heXn673ERI4VZkw-fDXWiMoEozis9OmlzVKDKkiDD2VWyZss37sWZTkAxzKdWHFCXbaZO2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2105"/>
              <a:ext cx="1301156" cy="1291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53"/>
            <p:cNvSpPr txBox="1"/>
            <p:nvPr/>
          </p:nvSpPr>
          <p:spPr>
            <a:xfrm>
              <a:off x="1469085" y="-1"/>
              <a:ext cx="8163600" cy="149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6D01"/>
                </a:buClr>
                <a:buFont typeface="Helvetica Neue"/>
                <a:buNone/>
              </a:pPr>
              <a:r>
                <a:rPr lang="en" sz="1700" b="1" i="0" u="none" strike="noStrike" cap="none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Construct loss and optimizer (select from PyTorch API)</a:t>
              </a:r>
              <a:endParaRPr sz="500"/>
            </a:p>
          </p:txBody>
        </p:sp>
      </p:grpSp>
      <p:grpSp>
        <p:nvGrpSpPr>
          <p:cNvPr id="414" name="Google Shape;414;p53"/>
          <p:cNvGrpSpPr/>
          <p:nvPr/>
        </p:nvGrpSpPr>
        <p:grpSpPr>
          <a:xfrm>
            <a:off x="3903938" y="2887775"/>
            <a:ext cx="4021300" cy="561825"/>
            <a:chOff x="0" y="-24"/>
            <a:chExt cx="10723468" cy="1498200"/>
          </a:xfrm>
        </p:grpSpPr>
        <p:pic>
          <p:nvPicPr>
            <p:cNvPr id="415" name="Google Shape;415;p53" descr="OConiHf09-3d1otJoHaUncKi3XSNZkQPgVumx2XiTNfuVheUQ6MSRNoKzIXk879J6HutJbPBIFdziSubsjW7vjiSkbqaPN0ntv28n02E-m8c_7HbWHnAJD2rqssPlMh3a3nxxA3D_v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02004"/>
              <a:ext cx="1301873" cy="1292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53"/>
            <p:cNvSpPr txBox="1"/>
            <p:nvPr/>
          </p:nvSpPr>
          <p:spPr>
            <a:xfrm>
              <a:off x="1417168" y="-24"/>
              <a:ext cx="9306300" cy="149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Helvetica Neue"/>
                <a:buNone/>
              </a:pPr>
              <a:r>
                <a:rPr lang="en" sz="1700" b="1" i="0" u="none" strike="noStrike" cap="none">
                  <a:solidFill>
                    <a:srgbClr val="004C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Training cycle</a:t>
              </a:r>
              <a:endParaRPr sz="5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Helvetica Neue"/>
                <a:buNone/>
              </a:pPr>
              <a:r>
                <a:rPr lang="en" sz="1700" b="1" i="0" u="none" strike="noStrike" cap="none">
                  <a:solidFill>
                    <a:srgbClr val="004C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(forward, backward, update)</a:t>
              </a:r>
              <a:endParaRPr sz="500"/>
            </a:p>
          </p:txBody>
        </p:sp>
      </p:grpSp>
      <p:pic>
        <p:nvPicPr>
          <p:cNvPr id="417" name="Google Shape;417;p53" descr="6VqhwWvXFhSt2CvTqHgSYEBekFdAvqQdVm9fUSw_5YppHeIrOB_3z1v0WcKRPyyRiE61zuf7KkaOhmkjcESVNLvd3PCPS53qN5WwmvVNhITUH-g3IZ4iuLdrmZQgYajSnza1vLFX2Lc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7357" y="943796"/>
            <a:ext cx="488203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3"/>
          <p:cNvSpPr txBox="1"/>
          <p:nvPr/>
        </p:nvSpPr>
        <p:spPr>
          <a:xfrm>
            <a:off x="3895249" y="1034125"/>
            <a:ext cx="3612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lang="en" sz="1700" b="1" i="0" u="none" strike="noStrike" cap="none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your model using class</a:t>
            </a:r>
            <a:endParaRPr sz="500"/>
          </a:p>
        </p:txBody>
      </p:sp>
      <p:grpSp>
        <p:nvGrpSpPr>
          <p:cNvPr id="419" name="Google Shape;419;p53"/>
          <p:cNvGrpSpPr/>
          <p:nvPr/>
        </p:nvGrpSpPr>
        <p:grpSpPr>
          <a:xfrm>
            <a:off x="3709942" y="1440286"/>
            <a:ext cx="3290883" cy="476212"/>
            <a:chOff x="0" y="0"/>
            <a:chExt cx="8775688" cy="1269900"/>
          </a:xfrm>
        </p:grpSpPr>
        <p:sp>
          <p:nvSpPr>
            <p:cNvPr id="420" name="Google Shape;420;p53"/>
            <p:cNvSpPr/>
            <p:nvPr/>
          </p:nvSpPr>
          <p:spPr>
            <a:xfrm>
              <a:off x="19237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421" name="Google Shape;421;p53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99166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53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3" name="Google Shape;423;p53"/>
            <p:cNvCxnSpPr/>
            <p:nvPr/>
          </p:nvCxnSpPr>
          <p:spPr>
            <a:xfrm>
              <a:off x="7147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424" name="Google Shape;424;p53"/>
            <p:cNvCxnSpPr/>
            <p:nvPr/>
          </p:nvCxnSpPr>
          <p:spPr>
            <a:xfrm>
              <a:off x="4011952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425" name="Google Shape;425;p53"/>
            <p:cNvSpPr/>
            <p:nvPr/>
          </p:nvSpPr>
          <p:spPr>
            <a:xfrm>
              <a:off x="5184779" y="0"/>
              <a:ext cx="1662000" cy="12699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426" name="Google Shape;426;p53"/>
            <p:cNvCxnSpPr/>
            <p:nvPr/>
          </p:nvCxnSpPr>
          <p:spPr>
            <a:xfrm>
              <a:off x="6922275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手寫辨識系統</a:t>
            </a:r>
            <a:r>
              <a:rPr lang="en-US" altLang="zh-TW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MNIST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id="242" name="Google Shape;242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pic>
        <p:nvPicPr>
          <p:cNvPr id="567" name="Google Shape;567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id="569" name="Google Shape;569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Binary prediction (0 or 1) is very useful!</a:t>
            </a:r>
            <a:endParaRPr/>
          </a:p>
        </p:txBody>
      </p:sp>
      <p:sp>
        <p:nvSpPr>
          <p:cNvPr id="185" name="Google Shape;185;p41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3937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Spent </a:t>
            </a:r>
            <a:r>
              <a:rPr lang="en" sz="2100" i="1" dirty="0"/>
              <a:t>N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hours for study, </a:t>
            </a:r>
            <a:r>
              <a:rPr lang="en" sz="2100" b="0" i="0" u="none" strike="noStrike" cap="none" dirty="0">
                <a:solidFill>
                  <a:srgbClr val="0076B9"/>
                </a:solidFill>
                <a:latin typeface="Gill Sans"/>
                <a:ea typeface="Gill Sans"/>
                <a:cs typeface="Gill Sans"/>
                <a:sym typeface="Gill Sans"/>
              </a:rPr>
              <a:t>pass or fail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sz="2100" dirty="0"/>
          </a:p>
          <a:p>
            <a:pPr marL="393700" marR="0" lvl="0" indent="-171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GPA and GRE scores for the </a:t>
            </a:r>
            <a:r>
              <a:rPr lang="en" sz="21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PHD 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program, </a:t>
            </a:r>
            <a:r>
              <a:rPr lang="en" sz="2100" b="0" i="0" u="none" strike="noStrike" cap="none" dirty="0">
                <a:solidFill>
                  <a:srgbClr val="0076B9"/>
                </a:solidFill>
                <a:latin typeface="Gill Sans"/>
                <a:ea typeface="Gill Sans"/>
                <a:cs typeface="Gill Sans"/>
                <a:sym typeface="Gill Sans"/>
              </a:rPr>
              <a:t>admit or not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sz="2100" dirty="0"/>
          </a:p>
          <a:p>
            <a:pPr marL="393700" marR="0" lvl="0" indent="-171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Soccer game against Japan,</a:t>
            </a:r>
            <a:r>
              <a:rPr lang="en" sz="2100" b="1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100" b="0" i="0" u="none" strike="noStrike" cap="none" dirty="0">
                <a:solidFill>
                  <a:srgbClr val="0076B9"/>
                </a:solidFill>
                <a:latin typeface="Gill Sans"/>
                <a:ea typeface="Gill Sans"/>
                <a:cs typeface="Gill Sans"/>
                <a:sym typeface="Gill Sans"/>
              </a:rPr>
              <a:t>win or lose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sz="2100" dirty="0"/>
          </a:p>
          <a:p>
            <a:pPr marL="393700" marR="0" lvl="0" indent="-171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She/he looks good, </a:t>
            </a:r>
            <a:r>
              <a:rPr lang="en" sz="2100" b="0" i="0" u="none" strike="noStrike" cap="none" dirty="0">
                <a:solidFill>
                  <a:srgbClr val="0076B9"/>
                </a:solidFill>
                <a:latin typeface="Gill Sans"/>
                <a:ea typeface="Gill Sans"/>
                <a:cs typeface="Gill Sans"/>
                <a:sym typeface="Gill Sans"/>
              </a:rPr>
              <a:t>propose or not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sz="2100" dirty="0"/>
          </a:p>
          <a:p>
            <a:pPr marL="393700" marR="0" lvl="0" indent="-171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…</a:t>
            </a:r>
            <a:endParaRPr sz="2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id="575" name="Google Shape;575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id="582" name="Google Shape;582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3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id="585" name="Google Shape;585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id="587" name="Google Shape;587;p76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id="596" name="Google Shape;596;p7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7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3" name="Google Shape;603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id="607" name="Google Shape;607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3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id="617" name="Google Shape;617;p78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Google Shape;620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" name="Google Shape;621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2" name="Google Shape;622;p78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" name="Google Shape;62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id="626" name="Google Shape;626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id="629" name="Google Shape;629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id="631" name="Google Shape;631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id="633" name="Google Shape;63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lang="en" sz="1200" b="1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41;p79"/>
          <p:cNvGrpSpPr/>
          <p:nvPr/>
        </p:nvGrpSpPr>
        <p:grpSpPr>
          <a:xfrm>
            <a:off x="1331640" y="1923678"/>
            <a:ext cx="6336704" cy="2376264"/>
            <a:chOff x="0" y="0"/>
            <a:chExt cx="14163006" cy="4255454"/>
          </a:xfrm>
        </p:grpSpPr>
        <p:pic>
          <p:nvPicPr>
            <p:cNvPr id="642" name="Google Shape;642;p7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79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Linear to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binary (pass</a:t>
            </a:r>
            <a:r>
              <a:rPr lang="en"/>
              <a:t>/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fail</a:t>
            </a:r>
            <a:r>
              <a:rPr lang="en"/>
              <a:t>, 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lang="en"/>
              <a:t>/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1)</a:t>
            </a:r>
            <a:endParaRPr/>
          </a:p>
        </p:txBody>
      </p:sp>
      <p:graphicFrame>
        <p:nvGraphicFramePr>
          <p:cNvPr id="192" name="Google Shape;192;p42"/>
          <p:cNvGraphicFramePr/>
          <p:nvPr/>
        </p:nvGraphicFramePr>
        <p:xfrm>
          <a:off x="614560" y="2764541"/>
          <a:ext cx="2216500" cy="1861500"/>
        </p:xfrm>
        <a:graphic>
          <a:graphicData uri="http://schemas.openxmlformats.org/drawingml/2006/table">
            <a:tbl>
              <a:tblPr firstRow="1" firstCol="1">
                <a:noFill/>
                <a:tableStyleId>{3EE665C6-78F1-4EB5-A60F-6E34BF9C3DC5}</a:tableStyleId>
              </a:tblPr>
              <a:tblGrid>
                <a:gridCol w="1108250"/>
                <a:gridCol w="110825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Points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93" name="Google Shape;193;p42"/>
          <p:cNvGraphicFramePr/>
          <p:nvPr/>
        </p:nvGraphicFramePr>
        <p:xfrm>
          <a:off x="2853456" y="2764541"/>
          <a:ext cx="1108250" cy="1861500"/>
        </p:xfrm>
        <a:graphic>
          <a:graphicData uri="http://schemas.openxmlformats.org/drawingml/2006/table">
            <a:tbl>
              <a:tblPr firstRow="1">
                <a:noFill/>
                <a:tableStyleId>{3EE665C6-78F1-4EB5-A60F-6E34BF9C3DC5}</a:tableStyleId>
              </a:tblPr>
              <a:tblGrid>
                <a:gridCol w="110825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fail/pass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194" name="Google Shape;194;p42"/>
          <p:cNvGrpSpPr/>
          <p:nvPr/>
        </p:nvGrpSpPr>
        <p:grpSpPr>
          <a:xfrm>
            <a:off x="1230795" y="1802036"/>
            <a:ext cx="2216439" cy="476213"/>
            <a:chOff x="0" y="0"/>
            <a:chExt cx="5910503" cy="1269900"/>
          </a:xfrm>
        </p:grpSpPr>
        <p:sp>
          <p:nvSpPr>
            <p:cNvPr id="195" name="Google Shape;195;p42"/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196" name="Google Shape;196;p42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42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8" name="Google Shape;198;p42"/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199" name="Google Shape;199;p42"/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regression:  pass/fail (0 or 1)</a:t>
            </a:r>
            <a:endParaRPr/>
          </a:p>
        </p:txBody>
      </p:sp>
      <p:graphicFrame>
        <p:nvGraphicFramePr>
          <p:cNvPr id="205" name="Google Shape;205;p43"/>
          <p:cNvGraphicFramePr/>
          <p:nvPr/>
        </p:nvGraphicFramePr>
        <p:xfrm>
          <a:off x="614560" y="2764541"/>
          <a:ext cx="2216500" cy="1861500"/>
        </p:xfrm>
        <a:graphic>
          <a:graphicData uri="http://schemas.openxmlformats.org/drawingml/2006/table">
            <a:tbl>
              <a:tblPr firstRow="1" firstCol="1">
                <a:noFill/>
                <a:tableStyleId>{3EE665C6-78F1-4EB5-A60F-6E34BF9C3DC5}</a:tableStyleId>
              </a:tblPr>
              <a:tblGrid>
                <a:gridCol w="1108250"/>
                <a:gridCol w="110825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Points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06" name="Google Shape;206;p43"/>
          <p:cNvGraphicFramePr/>
          <p:nvPr/>
        </p:nvGraphicFramePr>
        <p:xfrm>
          <a:off x="2853456" y="2764541"/>
          <a:ext cx="1108250" cy="1861500"/>
        </p:xfrm>
        <a:graphic>
          <a:graphicData uri="http://schemas.openxmlformats.org/drawingml/2006/table">
            <a:tbl>
              <a:tblPr firstRow="1">
                <a:noFill/>
                <a:tableStyleId>{3EE665C6-78F1-4EB5-A60F-6E34BF9C3DC5}</a:tableStyleId>
              </a:tblPr>
              <a:tblGrid>
                <a:gridCol w="110825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fail/pass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07" name="Google Shape;207;p43"/>
          <p:cNvGrpSpPr/>
          <p:nvPr/>
        </p:nvGrpSpPr>
        <p:grpSpPr>
          <a:xfrm>
            <a:off x="1230795" y="1802036"/>
            <a:ext cx="2216439" cy="476213"/>
            <a:chOff x="0" y="0"/>
            <a:chExt cx="5910503" cy="1269900"/>
          </a:xfrm>
        </p:grpSpPr>
        <p:sp>
          <p:nvSpPr>
            <p:cNvPr id="208" name="Google Shape;208;p43"/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209" name="Google Shape;209;p43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4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1" name="Google Shape;211;p43"/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212" name="Google Shape;212;p43"/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grpSp>
        <p:nvGrpSpPr>
          <p:cNvPr id="213" name="Google Shape;213;p43"/>
          <p:cNvGrpSpPr/>
          <p:nvPr/>
        </p:nvGrpSpPr>
        <p:grpSpPr>
          <a:xfrm>
            <a:off x="4977120" y="1802036"/>
            <a:ext cx="3290883" cy="476213"/>
            <a:chOff x="0" y="0"/>
            <a:chExt cx="8775688" cy="1269900"/>
          </a:xfrm>
        </p:grpSpPr>
        <p:sp>
          <p:nvSpPr>
            <p:cNvPr id="214" name="Google Shape;214;p43"/>
            <p:cNvSpPr/>
            <p:nvPr/>
          </p:nvSpPr>
          <p:spPr>
            <a:xfrm>
              <a:off x="19237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215" name="Google Shape;215;p43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99166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4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7" name="Google Shape;217;p43"/>
            <p:cNvCxnSpPr/>
            <p:nvPr/>
          </p:nvCxnSpPr>
          <p:spPr>
            <a:xfrm>
              <a:off x="7147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218" name="Google Shape;218;p43"/>
            <p:cNvCxnSpPr/>
            <p:nvPr/>
          </p:nvCxnSpPr>
          <p:spPr>
            <a:xfrm>
              <a:off x="4011952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219" name="Google Shape;219;p43"/>
            <p:cNvSpPr/>
            <p:nvPr/>
          </p:nvSpPr>
          <p:spPr>
            <a:xfrm>
              <a:off x="5184779" y="0"/>
              <a:ext cx="1662000" cy="12699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220" name="Google Shape;220;p43"/>
            <p:cNvCxnSpPr/>
            <p:nvPr/>
          </p:nvCxnSpPr>
          <p:spPr>
            <a:xfrm>
              <a:off x="6922275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221" name="Google Shape;221;p43"/>
          <p:cNvSpPr/>
          <p:nvPr/>
        </p:nvSpPr>
        <p:spPr>
          <a:xfrm>
            <a:off x="3703129" y="1916483"/>
            <a:ext cx="1018200" cy="247500"/>
          </a:xfrm>
          <a:prstGeom prst="rightArrow">
            <a:avLst>
              <a:gd name="adj1" fmla="val 25034"/>
              <a:gd name="adj2" fmla="val 10296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Meet </a:t>
            </a:r>
            <a:r>
              <a:rPr lang="en"/>
              <a:t>S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igmoid</a:t>
            </a:r>
            <a:endParaRPr/>
          </a:p>
        </p:txBody>
      </p:sp>
      <p:graphicFrame>
        <p:nvGraphicFramePr>
          <p:cNvPr id="227" name="Google Shape;227;p44"/>
          <p:cNvGraphicFramePr/>
          <p:nvPr/>
        </p:nvGraphicFramePr>
        <p:xfrm>
          <a:off x="614560" y="2764541"/>
          <a:ext cx="2216500" cy="1861500"/>
        </p:xfrm>
        <a:graphic>
          <a:graphicData uri="http://schemas.openxmlformats.org/drawingml/2006/table">
            <a:tbl>
              <a:tblPr firstRow="1" firstCol="1">
                <a:noFill/>
                <a:tableStyleId>{3EE665C6-78F1-4EB5-A60F-6E34BF9C3DC5}</a:tableStyleId>
              </a:tblPr>
              <a:tblGrid>
                <a:gridCol w="1108250"/>
                <a:gridCol w="110825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Points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28" name="Google Shape;228;p44"/>
          <p:cNvGraphicFramePr/>
          <p:nvPr/>
        </p:nvGraphicFramePr>
        <p:xfrm>
          <a:off x="2853456" y="2764541"/>
          <a:ext cx="1108250" cy="1861500"/>
        </p:xfrm>
        <a:graphic>
          <a:graphicData uri="http://schemas.openxmlformats.org/drawingml/2006/table">
            <a:tbl>
              <a:tblPr firstRow="1">
                <a:noFill/>
                <a:tableStyleId>{3EE665C6-78F1-4EB5-A60F-6E34BF9C3DC5}</a:tableStyleId>
              </a:tblPr>
              <a:tblGrid>
                <a:gridCol w="110825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fail/pass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29" name="Google Shape;229;p44"/>
          <p:cNvGrpSpPr/>
          <p:nvPr/>
        </p:nvGrpSpPr>
        <p:grpSpPr>
          <a:xfrm>
            <a:off x="1230795" y="1802036"/>
            <a:ext cx="2216439" cy="476213"/>
            <a:chOff x="0" y="0"/>
            <a:chExt cx="5910503" cy="1269900"/>
          </a:xfrm>
        </p:grpSpPr>
        <p:sp>
          <p:nvSpPr>
            <p:cNvPr id="230" name="Google Shape;230;p44"/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231" name="Google Shape;231;p44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4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3" name="Google Shape;233;p44"/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234" name="Google Shape;234;p44"/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grpSp>
        <p:nvGrpSpPr>
          <p:cNvPr id="235" name="Google Shape;235;p44"/>
          <p:cNvGrpSpPr/>
          <p:nvPr/>
        </p:nvGrpSpPr>
        <p:grpSpPr>
          <a:xfrm>
            <a:off x="4977120" y="1802036"/>
            <a:ext cx="3290883" cy="476213"/>
            <a:chOff x="0" y="0"/>
            <a:chExt cx="8775688" cy="1269900"/>
          </a:xfrm>
        </p:grpSpPr>
        <p:sp>
          <p:nvSpPr>
            <p:cNvPr id="236" name="Google Shape;236;p44"/>
            <p:cNvSpPr/>
            <p:nvPr/>
          </p:nvSpPr>
          <p:spPr>
            <a:xfrm>
              <a:off x="19237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237" name="Google Shape;237;p44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99166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9" name="Google Shape;239;p44"/>
            <p:cNvCxnSpPr/>
            <p:nvPr/>
          </p:nvCxnSpPr>
          <p:spPr>
            <a:xfrm>
              <a:off x="7147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240" name="Google Shape;240;p44"/>
            <p:cNvCxnSpPr/>
            <p:nvPr/>
          </p:nvCxnSpPr>
          <p:spPr>
            <a:xfrm>
              <a:off x="4011952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241" name="Google Shape;241;p44"/>
            <p:cNvSpPr/>
            <p:nvPr/>
          </p:nvSpPr>
          <p:spPr>
            <a:xfrm>
              <a:off x="5184779" y="0"/>
              <a:ext cx="1662000" cy="12699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242" name="Google Shape;242;p44"/>
            <p:cNvCxnSpPr/>
            <p:nvPr/>
          </p:nvCxnSpPr>
          <p:spPr>
            <a:xfrm>
              <a:off x="6922275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243" name="Google Shape;243;p44"/>
          <p:cNvSpPr/>
          <p:nvPr/>
        </p:nvSpPr>
        <p:spPr>
          <a:xfrm>
            <a:off x="3703129" y="1916483"/>
            <a:ext cx="1018200" cy="247500"/>
          </a:xfrm>
          <a:prstGeom prst="rightArrow">
            <a:avLst>
              <a:gd name="adj1" fmla="val 25034"/>
              <a:gd name="adj2" fmla="val 10296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4" name="Google Shape;244;p4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8163" y="2842804"/>
            <a:ext cx="4227862" cy="183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350" y="3096750"/>
            <a:ext cx="1608500" cy="5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Meet </a:t>
            </a:r>
            <a:r>
              <a:rPr lang="en"/>
              <a:t>S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igmoid</a:t>
            </a:r>
            <a:endParaRPr/>
          </a:p>
        </p:txBody>
      </p:sp>
      <p:graphicFrame>
        <p:nvGraphicFramePr>
          <p:cNvPr id="251" name="Google Shape;251;p45"/>
          <p:cNvGraphicFramePr/>
          <p:nvPr/>
        </p:nvGraphicFramePr>
        <p:xfrm>
          <a:off x="614560" y="2764541"/>
          <a:ext cx="2216500" cy="1861500"/>
        </p:xfrm>
        <a:graphic>
          <a:graphicData uri="http://schemas.openxmlformats.org/drawingml/2006/table">
            <a:tbl>
              <a:tblPr firstRow="1" firstCol="1">
                <a:noFill/>
                <a:tableStyleId>{3EE665C6-78F1-4EB5-A60F-6E34BF9C3DC5}</a:tableStyleId>
              </a:tblPr>
              <a:tblGrid>
                <a:gridCol w="1108250"/>
                <a:gridCol w="110825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Points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52" name="Google Shape;252;p45"/>
          <p:cNvGraphicFramePr/>
          <p:nvPr/>
        </p:nvGraphicFramePr>
        <p:xfrm>
          <a:off x="2853456" y="2764541"/>
          <a:ext cx="1108250" cy="1861500"/>
        </p:xfrm>
        <a:graphic>
          <a:graphicData uri="http://schemas.openxmlformats.org/drawingml/2006/table">
            <a:tbl>
              <a:tblPr firstRow="1">
                <a:noFill/>
                <a:tableStyleId>{3EE665C6-78F1-4EB5-A60F-6E34BF9C3DC5}</a:tableStyleId>
              </a:tblPr>
              <a:tblGrid>
                <a:gridCol w="110825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fail/pass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53" name="Google Shape;253;p45"/>
          <p:cNvGrpSpPr/>
          <p:nvPr/>
        </p:nvGrpSpPr>
        <p:grpSpPr>
          <a:xfrm>
            <a:off x="1230795" y="1802036"/>
            <a:ext cx="2216439" cy="476213"/>
            <a:chOff x="0" y="0"/>
            <a:chExt cx="5910503" cy="1269900"/>
          </a:xfrm>
        </p:grpSpPr>
        <p:sp>
          <p:nvSpPr>
            <p:cNvPr id="254" name="Google Shape;254;p45"/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255" name="Google Shape;255;p4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4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7" name="Google Shape;257;p45"/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258" name="Google Shape;258;p45"/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grpSp>
        <p:nvGrpSpPr>
          <p:cNvPr id="259" name="Google Shape;259;p45"/>
          <p:cNvGrpSpPr/>
          <p:nvPr/>
        </p:nvGrpSpPr>
        <p:grpSpPr>
          <a:xfrm>
            <a:off x="4977120" y="1802036"/>
            <a:ext cx="3290883" cy="476213"/>
            <a:chOff x="0" y="0"/>
            <a:chExt cx="8775688" cy="1269900"/>
          </a:xfrm>
        </p:grpSpPr>
        <p:sp>
          <p:nvSpPr>
            <p:cNvPr id="260" name="Google Shape;260;p45"/>
            <p:cNvSpPr/>
            <p:nvPr/>
          </p:nvSpPr>
          <p:spPr>
            <a:xfrm>
              <a:off x="19237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261" name="Google Shape;261;p4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99166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4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3" name="Google Shape;263;p45"/>
            <p:cNvCxnSpPr/>
            <p:nvPr/>
          </p:nvCxnSpPr>
          <p:spPr>
            <a:xfrm>
              <a:off x="7147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264" name="Google Shape;264;p45"/>
            <p:cNvCxnSpPr/>
            <p:nvPr/>
          </p:nvCxnSpPr>
          <p:spPr>
            <a:xfrm>
              <a:off x="4011952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265" name="Google Shape;265;p45"/>
            <p:cNvSpPr/>
            <p:nvPr/>
          </p:nvSpPr>
          <p:spPr>
            <a:xfrm>
              <a:off x="5184779" y="0"/>
              <a:ext cx="1662000" cy="12699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266" name="Google Shape;266;p45"/>
            <p:cNvCxnSpPr/>
            <p:nvPr/>
          </p:nvCxnSpPr>
          <p:spPr>
            <a:xfrm>
              <a:off x="6922275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267" name="Google Shape;267;p45"/>
          <p:cNvSpPr/>
          <p:nvPr/>
        </p:nvSpPr>
        <p:spPr>
          <a:xfrm>
            <a:off x="3703129" y="1916483"/>
            <a:ext cx="1018200" cy="247500"/>
          </a:xfrm>
          <a:prstGeom prst="rightArrow">
            <a:avLst>
              <a:gd name="adj1" fmla="val 25034"/>
              <a:gd name="adj2" fmla="val 10296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8" name="Google Shape;268;p45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8163" y="2842804"/>
            <a:ext cx="4227862" cy="183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350" y="3096750"/>
            <a:ext cx="1608500" cy="5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4250" y="998032"/>
            <a:ext cx="1608500" cy="338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xfrm>
            <a:off x="431625" y="105605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Meet sigmoid</a:t>
            </a:r>
            <a:endParaRPr/>
          </a:p>
        </p:txBody>
      </p:sp>
      <p:graphicFrame>
        <p:nvGraphicFramePr>
          <p:cNvPr id="276" name="Google Shape;276;p46"/>
          <p:cNvGraphicFramePr/>
          <p:nvPr/>
        </p:nvGraphicFramePr>
        <p:xfrm>
          <a:off x="977127" y="3845661"/>
          <a:ext cx="1535850" cy="1104900"/>
        </p:xfrm>
        <a:graphic>
          <a:graphicData uri="http://schemas.openxmlformats.org/drawingml/2006/table">
            <a:tbl>
              <a:tblPr firstRow="1" firstCol="1">
                <a:noFill/>
                <a:tableStyleId>{3EE665C6-78F1-4EB5-A60F-6E34BF9C3DC5}</a:tableStyleId>
              </a:tblPr>
              <a:tblGrid>
                <a:gridCol w="767925"/>
                <a:gridCol w="767925"/>
              </a:tblGrid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Points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77" name="Google Shape;277;p46"/>
          <p:cNvGraphicFramePr/>
          <p:nvPr/>
        </p:nvGraphicFramePr>
        <p:xfrm>
          <a:off x="2577195" y="3848043"/>
          <a:ext cx="768900" cy="1104900"/>
        </p:xfrm>
        <a:graphic>
          <a:graphicData uri="http://schemas.openxmlformats.org/drawingml/2006/table">
            <a:tbl>
              <a:tblPr firstRow="1">
                <a:noFill/>
                <a:tableStyleId>{3EE665C6-78F1-4EB5-A60F-6E34BF9C3DC5}</a:tableStyleId>
              </a:tblPr>
              <a:tblGrid>
                <a:gridCol w="768900"/>
              </a:tblGrid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fail/pass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278" name="Google Shape;278;p46"/>
          <p:cNvGrpSpPr/>
          <p:nvPr/>
        </p:nvGrpSpPr>
        <p:grpSpPr>
          <a:xfrm>
            <a:off x="1053381" y="1169472"/>
            <a:ext cx="2216439" cy="476213"/>
            <a:chOff x="0" y="0"/>
            <a:chExt cx="5910503" cy="1269900"/>
          </a:xfrm>
        </p:grpSpPr>
        <p:sp>
          <p:nvSpPr>
            <p:cNvPr id="279" name="Google Shape;279;p46"/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280" name="Google Shape;280;p46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4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2" name="Google Shape;282;p46"/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283" name="Google Shape;283;p46"/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grpSp>
        <p:nvGrpSpPr>
          <p:cNvPr id="284" name="Google Shape;284;p46"/>
          <p:cNvGrpSpPr/>
          <p:nvPr/>
        </p:nvGrpSpPr>
        <p:grpSpPr>
          <a:xfrm>
            <a:off x="4686973" y="1169472"/>
            <a:ext cx="3290883" cy="476213"/>
            <a:chOff x="0" y="0"/>
            <a:chExt cx="8775688" cy="1269900"/>
          </a:xfrm>
        </p:grpSpPr>
        <p:sp>
          <p:nvSpPr>
            <p:cNvPr id="285" name="Google Shape;285;p46"/>
            <p:cNvSpPr/>
            <p:nvPr/>
          </p:nvSpPr>
          <p:spPr>
            <a:xfrm>
              <a:off x="19237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286" name="Google Shape;286;p46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99166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4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8" name="Google Shape;288;p46"/>
            <p:cNvCxnSpPr/>
            <p:nvPr/>
          </p:nvCxnSpPr>
          <p:spPr>
            <a:xfrm>
              <a:off x="7147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289" name="Google Shape;289;p46"/>
            <p:cNvCxnSpPr/>
            <p:nvPr/>
          </p:nvCxnSpPr>
          <p:spPr>
            <a:xfrm>
              <a:off x="4011952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290" name="Google Shape;290;p46"/>
            <p:cNvSpPr/>
            <p:nvPr/>
          </p:nvSpPr>
          <p:spPr>
            <a:xfrm>
              <a:off x="5184779" y="0"/>
              <a:ext cx="1662000" cy="12699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291" name="Google Shape;291;p46"/>
            <p:cNvCxnSpPr/>
            <p:nvPr/>
          </p:nvCxnSpPr>
          <p:spPr>
            <a:xfrm>
              <a:off x="6922275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292" name="Google Shape;292;p46"/>
          <p:cNvSpPr/>
          <p:nvPr/>
        </p:nvSpPr>
        <p:spPr>
          <a:xfrm>
            <a:off x="3475612" y="2161017"/>
            <a:ext cx="1018200" cy="247500"/>
          </a:xfrm>
          <a:prstGeom prst="rightArrow">
            <a:avLst>
              <a:gd name="adj1" fmla="val 25034"/>
              <a:gd name="adj2" fmla="val 10296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3" name="Google Shape;293;p4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2675" y="2161017"/>
            <a:ext cx="1542714" cy="24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6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9175" y="2466674"/>
            <a:ext cx="1943266" cy="28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194" y="3921787"/>
            <a:ext cx="2513665" cy="109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3175" y="1854025"/>
            <a:ext cx="1608500" cy="5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9175" y="4126395"/>
            <a:ext cx="1018200" cy="3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31625" y="105605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Meet Cross Entropy Loss</a:t>
            </a:r>
            <a:endParaRPr/>
          </a:p>
        </p:txBody>
      </p:sp>
      <p:graphicFrame>
        <p:nvGraphicFramePr>
          <p:cNvPr id="303" name="Google Shape;303;p47"/>
          <p:cNvGraphicFramePr/>
          <p:nvPr/>
        </p:nvGraphicFramePr>
        <p:xfrm>
          <a:off x="977127" y="3845661"/>
          <a:ext cx="1535850" cy="1104900"/>
        </p:xfrm>
        <a:graphic>
          <a:graphicData uri="http://schemas.openxmlformats.org/drawingml/2006/table">
            <a:tbl>
              <a:tblPr firstRow="1" firstCol="1">
                <a:noFill/>
                <a:tableStyleId>{3EE665C6-78F1-4EB5-A60F-6E34BF9C3DC5}</a:tableStyleId>
              </a:tblPr>
              <a:tblGrid>
                <a:gridCol w="767925"/>
                <a:gridCol w="767925"/>
              </a:tblGrid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Points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304" name="Google Shape;304;p47"/>
          <p:cNvGraphicFramePr/>
          <p:nvPr/>
        </p:nvGraphicFramePr>
        <p:xfrm>
          <a:off x="2577195" y="3848043"/>
          <a:ext cx="768900" cy="1104900"/>
        </p:xfrm>
        <a:graphic>
          <a:graphicData uri="http://schemas.openxmlformats.org/drawingml/2006/table">
            <a:tbl>
              <a:tblPr firstRow="1">
                <a:noFill/>
                <a:tableStyleId>{3EE665C6-78F1-4EB5-A60F-6E34BF9C3DC5}</a:tableStyleId>
              </a:tblPr>
              <a:tblGrid>
                <a:gridCol w="768900"/>
              </a:tblGrid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>
                          <a:solidFill>
                            <a:srgbClr val="FFFFFF"/>
                          </a:solidFill>
                        </a:rPr>
                        <a:t>fail/pass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1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2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305" name="Google Shape;305;p47"/>
          <p:cNvGrpSpPr/>
          <p:nvPr/>
        </p:nvGrpSpPr>
        <p:grpSpPr>
          <a:xfrm>
            <a:off x="1053381" y="1169472"/>
            <a:ext cx="2216439" cy="476213"/>
            <a:chOff x="0" y="0"/>
            <a:chExt cx="5910503" cy="1269900"/>
          </a:xfrm>
        </p:grpSpPr>
        <p:sp>
          <p:nvSpPr>
            <p:cNvPr id="306" name="Google Shape;306;p47"/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307" name="Google Shape;307;p4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9" name="Google Shape;309;p47"/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310" name="Google Shape;310;p47"/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311" name="Google Shape;311;p47"/>
          <p:cNvSpPr/>
          <p:nvPr/>
        </p:nvSpPr>
        <p:spPr>
          <a:xfrm>
            <a:off x="3475612" y="2161017"/>
            <a:ext cx="1018200" cy="247500"/>
          </a:xfrm>
          <a:prstGeom prst="rightArrow">
            <a:avLst>
              <a:gd name="adj1" fmla="val 25034"/>
              <a:gd name="adj2" fmla="val 10296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p4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2675" y="2161017"/>
            <a:ext cx="1542714" cy="24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9175" y="2466674"/>
            <a:ext cx="1943266" cy="28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2248" y="3026699"/>
            <a:ext cx="1885556" cy="535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47"/>
          <p:cNvGrpSpPr/>
          <p:nvPr/>
        </p:nvGrpSpPr>
        <p:grpSpPr>
          <a:xfrm>
            <a:off x="4686973" y="1169472"/>
            <a:ext cx="3290883" cy="476213"/>
            <a:chOff x="0" y="0"/>
            <a:chExt cx="8775688" cy="1269900"/>
          </a:xfrm>
        </p:grpSpPr>
        <p:sp>
          <p:nvSpPr>
            <p:cNvPr id="316" name="Google Shape;316;p47"/>
            <p:cNvSpPr/>
            <p:nvPr/>
          </p:nvSpPr>
          <p:spPr>
            <a:xfrm>
              <a:off x="19237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317" name="Google Shape;317;p4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99166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4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47"/>
            <p:cNvCxnSpPr/>
            <p:nvPr/>
          </p:nvCxnSpPr>
          <p:spPr>
            <a:xfrm>
              <a:off x="7147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320" name="Google Shape;320;p47"/>
            <p:cNvCxnSpPr/>
            <p:nvPr/>
          </p:nvCxnSpPr>
          <p:spPr>
            <a:xfrm>
              <a:off x="4011952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21" name="Google Shape;321;p47"/>
            <p:cNvSpPr/>
            <p:nvPr/>
          </p:nvSpPr>
          <p:spPr>
            <a:xfrm>
              <a:off x="5184779" y="0"/>
              <a:ext cx="1662000" cy="12699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22" name="Google Shape;322;p47"/>
            <p:cNvCxnSpPr/>
            <p:nvPr/>
          </p:nvCxnSpPr>
          <p:spPr>
            <a:xfrm>
              <a:off x="6922275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pic>
        <p:nvPicPr>
          <p:cNvPr id="323" name="Google Shape;323;p47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0450" y="3026700"/>
            <a:ext cx="4189580" cy="6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3175" y="1854025"/>
            <a:ext cx="1608500" cy="5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7" descr="Imag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72194" y="3921787"/>
            <a:ext cx="2513665" cy="109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09175" y="4126395"/>
            <a:ext cx="1018200" cy="3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1726</Words>
  <Application>Microsoft Office PowerPoint</Application>
  <PresentationFormat>如螢幕大小 (16:9)</PresentationFormat>
  <Paragraphs>459</Paragraphs>
  <Slides>33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4" baseType="lpstr">
      <vt:lpstr>Arial</vt:lpstr>
      <vt:lpstr>新細明體</vt:lpstr>
      <vt:lpstr>Helvetica Neue</vt:lpstr>
      <vt:lpstr>Gill Sans</vt:lpstr>
      <vt:lpstr>Helvetica Neue Medium</vt:lpstr>
      <vt:lpstr>Helvetica Neue Light</vt:lpstr>
      <vt:lpstr>Consolas</vt:lpstr>
      <vt:lpstr>微軟正黑體</vt:lpstr>
      <vt:lpstr>Merriweather Sans</vt:lpstr>
      <vt:lpstr>Simple Light</vt:lpstr>
      <vt:lpstr>White</vt:lpstr>
      <vt:lpstr>投影片 1</vt:lpstr>
      <vt:lpstr>Linear model</vt:lpstr>
      <vt:lpstr>Binary prediction (0 or 1) is very useful!</vt:lpstr>
      <vt:lpstr>Linear to binary (pass/fail, 0/1)</vt:lpstr>
      <vt:lpstr>Logistic regression:  pass/fail (0 or 1)</vt:lpstr>
      <vt:lpstr>Meet Sigmoid</vt:lpstr>
      <vt:lpstr>Meet Sigmoid</vt:lpstr>
      <vt:lpstr>Meet sigmoid</vt:lpstr>
      <vt:lpstr>Meet Cross Entropy Loss</vt:lpstr>
      <vt:lpstr>(Binary) Cross Entropy Loss</vt:lpstr>
      <vt:lpstr>Logistic regression</vt:lpstr>
      <vt:lpstr>Logistic regression</vt:lpstr>
      <vt:lpstr>PHD Program Application</vt:lpstr>
      <vt:lpstr>GPA enough?  How about experience and others?</vt:lpstr>
      <vt:lpstr>Matrix Multiplication</vt:lpstr>
      <vt:lpstr>Matrix Multiplication</vt:lpstr>
      <vt:lpstr>Matrix Multiplication</vt:lpstr>
      <vt:lpstr>Matrix Multiplication</vt:lpstr>
      <vt:lpstr>Go Wide!</vt:lpstr>
      <vt:lpstr>Go Deep!</vt:lpstr>
      <vt:lpstr>Go Deep!</vt:lpstr>
      <vt:lpstr>Sigmoid Activation Functions</vt:lpstr>
      <vt:lpstr>Sigmoid: Vanishing Gradient Problem</vt:lpstr>
      <vt:lpstr>Activation Functions</vt:lpstr>
      <vt:lpstr>Many Activation Functions</vt:lpstr>
      <vt:lpstr>Logistic regression</vt:lpstr>
      <vt:lpstr>投影片 27</vt:lpstr>
      <vt:lpstr>MNIST: 10 labels</vt:lpstr>
      <vt:lpstr>MNIST input</vt:lpstr>
      <vt:lpstr>MNIST Network</vt:lpstr>
      <vt:lpstr>MNIST Network</vt:lpstr>
      <vt:lpstr>MNIST Network</vt:lpstr>
      <vt:lpstr>MNIST Network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9</cp:revision>
  <dcterms:modified xsi:type="dcterms:W3CDTF">2020-07-13T14:15:26Z</dcterms:modified>
</cp:coreProperties>
</file>